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Open Sans"/>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OpenSans-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OpenSans-italic.fntdata"/><Relationship Id="rId14" Type="http://schemas.openxmlformats.org/officeDocument/2006/relationships/font" Target="fonts/OpenSans-bold.fntdata"/><Relationship Id="rId16"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a1fcd45fe6_0_0: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ga1fcd45fe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a1fcd45fe6_0_6: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ga1fcd45fe6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a1fcd45fe6_0_11: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ga1fcd45fe6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a1fcd45fe6_0_16: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ga1fcd45fe6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a1fcd45fe6_0_22: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ga1fcd45fe6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a1fcd45fe6_0_28: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ga1fcd45fe6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a1fcd45fe6_0_35: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ga1fcd45fe6_0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0" name="Shape 50"/>
        <p:cNvGrpSpPr/>
        <p:nvPr/>
      </p:nvGrpSpPr>
      <p:grpSpPr>
        <a:xfrm>
          <a:off x="0" y="0"/>
          <a:ext cx="0" cy="0"/>
          <a:chOff x="0" y="0"/>
          <a:chExt cx="0" cy="0"/>
        </a:xfrm>
      </p:grpSpPr>
      <p:sp>
        <p:nvSpPr>
          <p:cNvPr id="51" name="Google Shape;51;p1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sz="1000">
                <a:solidFill>
                  <a:schemeClr val="dk1"/>
                </a:solidFill>
              </a:defRPr>
            </a:lvl1pPr>
            <a:lvl2pPr lvl="1" rtl="0">
              <a:buNone/>
              <a:defRPr sz="1000">
                <a:solidFill>
                  <a:schemeClr val="dk1"/>
                </a:solidFill>
              </a:defRPr>
            </a:lvl2pPr>
            <a:lvl3pPr lvl="2" rtl="0">
              <a:buNone/>
              <a:defRPr sz="1000">
                <a:solidFill>
                  <a:schemeClr val="dk1"/>
                </a:solidFill>
              </a:defRPr>
            </a:lvl3pPr>
            <a:lvl4pPr lvl="3" rtl="0">
              <a:buNone/>
              <a:defRPr sz="1000">
                <a:solidFill>
                  <a:schemeClr val="dk1"/>
                </a:solidFill>
              </a:defRPr>
            </a:lvl4pPr>
            <a:lvl5pPr lvl="4" rtl="0">
              <a:buNone/>
              <a:defRPr sz="1000">
                <a:solidFill>
                  <a:schemeClr val="dk1"/>
                </a:solidFill>
              </a:defRPr>
            </a:lvl5pPr>
            <a:lvl6pPr lvl="5" rtl="0">
              <a:buNone/>
              <a:defRPr sz="1000">
                <a:solidFill>
                  <a:schemeClr val="dk1"/>
                </a:solidFill>
              </a:defRPr>
            </a:lvl6pPr>
            <a:lvl7pPr lvl="6" rtl="0">
              <a:buNone/>
              <a:defRPr sz="1000">
                <a:solidFill>
                  <a:schemeClr val="dk1"/>
                </a:solidFill>
              </a:defRPr>
            </a:lvl7pPr>
            <a:lvl8pPr lvl="7" rtl="0">
              <a:buNone/>
              <a:defRPr sz="1000">
                <a:solidFill>
                  <a:schemeClr val="dk1"/>
                </a:solidFill>
              </a:defRPr>
            </a:lvl8pPr>
            <a:lvl9pPr lvl="8" rtl="0">
              <a:buNone/>
              <a:defRPr sz="1000">
                <a:solidFill>
                  <a:schemeClr val="dk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5" name="Shape 55"/>
        <p:cNvGrpSpPr/>
        <p:nvPr/>
      </p:nvGrpSpPr>
      <p:grpSpPr>
        <a:xfrm>
          <a:off x="0" y="0"/>
          <a:ext cx="0" cy="0"/>
          <a:chOff x="0" y="0"/>
          <a:chExt cx="0" cy="0"/>
        </a:xfrm>
      </p:grpSpPr>
      <p:pic>
        <p:nvPicPr>
          <p:cNvPr id="56" name="Google Shape;56;p14"/>
          <p:cNvPicPr preferRelativeResize="0"/>
          <p:nvPr/>
        </p:nvPicPr>
        <p:blipFill rotWithShape="1">
          <a:blip r:embed="rId3">
            <a:alphaModFix amt="30000"/>
          </a:blip>
          <a:srcRect b="485" l="0" r="0" t="475"/>
          <a:stretch/>
        </p:blipFill>
        <p:spPr>
          <a:xfrm>
            <a:off x="0" y="6111"/>
            <a:ext cx="9144001" cy="5131278"/>
          </a:xfrm>
          <a:prstGeom prst="rect">
            <a:avLst/>
          </a:prstGeom>
          <a:noFill/>
          <a:ln>
            <a:noFill/>
          </a:ln>
        </p:spPr>
      </p:pic>
      <p:sp>
        <p:nvSpPr>
          <p:cNvPr id="57" name="Google Shape;57;p14"/>
          <p:cNvSpPr txBox="1"/>
          <p:nvPr/>
        </p:nvSpPr>
        <p:spPr>
          <a:xfrm>
            <a:off x="1857600" y="857799"/>
            <a:ext cx="5428800" cy="24051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GB" sz="3000">
                <a:latin typeface="Open Sans"/>
                <a:ea typeface="Open Sans"/>
                <a:cs typeface="Open Sans"/>
                <a:sym typeface="Open Sans"/>
              </a:rPr>
              <a:t>Challenge Nr 2</a:t>
            </a:r>
            <a:endParaRPr b="1" sz="3000">
              <a:latin typeface="Open Sans"/>
              <a:ea typeface="Open Sans"/>
              <a:cs typeface="Open Sans"/>
              <a:sym typeface="Open Sans"/>
            </a:endParaRPr>
          </a:p>
          <a:p>
            <a:pPr indent="0" lvl="0" marL="0" marR="0" rtl="0" algn="l">
              <a:spcBef>
                <a:spcPts val="0"/>
              </a:spcBef>
              <a:spcAft>
                <a:spcPts val="0"/>
              </a:spcAft>
              <a:buNone/>
            </a:pPr>
            <a:r>
              <a:t/>
            </a:r>
            <a:endParaRPr b="1" sz="3000">
              <a:latin typeface="Open Sans"/>
              <a:ea typeface="Open Sans"/>
              <a:cs typeface="Open Sans"/>
              <a:sym typeface="Open Sans"/>
            </a:endParaRPr>
          </a:p>
          <a:p>
            <a:pPr indent="0" lvl="0" marL="0" marR="0" rtl="0" algn="ctr">
              <a:spcBef>
                <a:spcPts val="0"/>
              </a:spcBef>
              <a:spcAft>
                <a:spcPts val="0"/>
              </a:spcAft>
              <a:buNone/>
            </a:pPr>
            <a:r>
              <a:rPr b="1" i="1" lang="en-GB" sz="3000">
                <a:latin typeface="Open Sans"/>
                <a:ea typeface="Open Sans"/>
                <a:cs typeface="Open Sans"/>
                <a:sym typeface="Open Sans"/>
              </a:rPr>
              <a:t>Recycling-Station</a:t>
            </a:r>
            <a:endParaRPr b="1" i="1" sz="3000">
              <a:latin typeface="Open Sans"/>
              <a:ea typeface="Open Sans"/>
              <a:cs typeface="Open Sans"/>
              <a:sym typeface="Open Sans"/>
            </a:endParaRPr>
          </a:p>
          <a:p>
            <a:pPr indent="0" lvl="0" marL="0" marR="0" rtl="0" algn="ctr">
              <a:spcBef>
                <a:spcPts val="0"/>
              </a:spcBef>
              <a:spcAft>
                <a:spcPts val="0"/>
              </a:spcAft>
              <a:buNone/>
            </a:pPr>
            <a:r>
              <a:t/>
            </a:r>
            <a:endParaRPr b="1" sz="3000">
              <a:solidFill>
                <a:srgbClr val="3C78D8"/>
              </a:solidFill>
              <a:latin typeface="Open Sans"/>
              <a:ea typeface="Open Sans"/>
              <a:cs typeface="Open Sans"/>
              <a:sym typeface="Open Sans"/>
            </a:endParaRPr>
          </a:p>
        </p:txBody>
      </p:sp>
      <p:pic>
        <p:nvPicPr>
          <p:cNvPr id="58" name="Google Shape;58;p14"/>
          <p:cNvPicPr preferRelativeResize="0"/>
          <p:nvPr/>
        </p:nvPicPr>
        <p:blipFill>
          <a:blip r:embed="rId4">
            <a:alphaModFix/>
          </a:blip>
          <a:stretch>
            <a:fillRect/>
          </a:stretch>
        </p:blipFill>
        <p:spPr>
          <a:xfrm>
            <a:off x="2133600" y="2458950"/>
            <a:ext cx="4876800" cy="2133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2" name="Shape 62"/>
        <p:cNvGrpSpPr/>
        <p:nvPr/>
      </p:nvGrpSpPr>
      <p:grpSpPr>
        <a:xfrm>
          <a:off x="0" y="0"/>
          <a:ext cx="0" cy="0"/>
          <a:chOff x="0" y="0"/>
          <a:chExt cx="0" cy="0"/>
        </a:xfrm>
      </p:grpSpPr>
      <p:pic>
        <p:nvPicPr>
          <p:cNvPr id="63" name="Google Shape;63;p15"/>
          <p:cNvPicPr preferRelativeResize="0"/>
          <p:nvPr/>
        </p:nvPicPr>
        <p:blipFill rotWithShape="1">
          <a:blip r:embed="rId3">
            <a:alphaModFix amt="30000"/>
          </a:blip>
          <a:srcRect b="485" l="0" r="0" t="475"/>
          <a:stretch/>
        </p:blipFill>
        <p:spPr>
          <a:xfrm>
            <a:off x="0" y="6111"/>
            <a:ext cx="9144001" cy="5131278"/>
          </a:xfrm>
          <a:prstGeom prst="rect">
            <a:avLst/>
          </a:prstGeom>
          <a:noFill/>
          <a:ln>
            <a:noFill/>
          </a:ln>
        </p:spPr>
      </p:pic>
      <p:sp>
        <p:nvSpPr>
          <p:cNvPr id="64" name="Google Shape;64;p15"/>
          <p:cNvSpPr txBox="1"/>
          <p:nvPr>
            <p:ph idx="4294967295" type="body"/>
          </p:nvPr>
        </p:nvSpPr>
        <p:spPr>
          <a:xfrm>
            <a:off x="1885450" y="964075"/>
            <a:ext cx="6571200" cy="37509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Font typeface="Arial"/>
              <a:buNone/>
            </a:pPr>
            <a:r>
              <a:rPr b="1" lang="en-GB" sz="2200">
                <a:solidFill>
                  <a:srgbClr val="000000"/>
                </a:solidFill>
              </a:rPr>
              <a:t>Die Idee</a:t>
            </a:r>
            <a:endParaRPr b="1" sz="2200">
              <a:solidFill>
                <a:srgbClr val="000000"/>
              </a:solidFill>
            </a:endParaRPr>
          </a:p>
          <a:p>
            <a:pPr indent="0" lvl="0" marL="0" rtl="0" algn="l">
              <a:spcBef>
                <a:spcPts val="1200"/>
              </a:spcBef>
              <a:spcAft>
                <a:spcPts val="0"/>
              </a:spcAft>
              <a:buClr>
                <a:schemeClr val="dk1"/>
              </a:buClr>
              <a:buSzPts val="1100"/>
              <a:buFont typeface="Arial"/>
              <a:buNone/>
            </a:pPr>
            <a:r>
              <a:rPr lang="en-GB">
                <a:solidFill>
                  <a:schemeClr val="dk1"/>
                </a:solidFill>
              </a:rPr>
              <a:t>Die Entsorgung und Recycling von Kehricht, Karton und anderen Materialien ist im Im Lenz seit Langem ein Thema da die nächsten Recycling-Plätze entweder zu weit weg sind oder keine langen Öffnungszeiten haben.</a:t>
            </a:r>
            <a:endParaRPr sz="2200">
              <a:solidFill>
                <a:srgbClr val="000000"/>
              </a:solidFill>
            </a:endParaRPr>
          </a:p>
          <a:p>
            <a:pPr indent="0" lvl="0" marL="0" marR="0" rtl="0" algn="l">
              <a:lnSpc>
                <a:spcPct val="100000"/>
              </a:lnSpc>
              <a:spcBef>
                <a:spcPts val="1200"/>
              </a:spcBef>
              <a:spcAft>
                <a:spcPts val="0"/>
              </a:spcAft>
              <a:buClr>
                <a:schemeClr val="dk1"/>
              </a:buClr>
              <a:buFont typeface="Arial"/>
              <a:buNone/>
            </a:pPr>
            <a:br>
              <a:rPr i="1" lang="en-GB" sz="2400">
                <a:solidFill>
                  <a:srgbClr val="000000"/>
                </a:solidFill>
              </a:rPr>
            </a:br>
            <a:r>
              <a:rPr lang="en-GB">
                <a:solidFill>
                  <a:schemeClr val="dk1"/>
                </a:solidFill>
              </a:rPr>
              <a:t>Ideal wäre es, ein kleines Mini-Recycling-Station fürs Im Lenz zu schaffen. Wie würde das aussehen und welche Infrastruktur ist dafür notwendig? Wie kann für das Thema der Entsorgung mehr Bewusstsein geschafft werden, so dass auch nicht mehr so viel Abfall entsteht?</a:t>
            </a:r>
            <a:endParaRPr i="1">
              <a:solidFill>
                <a:srgbClr val="000000"/>
              </a:solidFill>
            </a:endParaRPr>
          </a:p>
          <a:p>
            <a:pPr indent="0" lvl="0" marL="0" marR="0" rtl="0" algn="l">
              <a:lnSpc>
                <a:spcPct val="100000"/>
              </a:lnSpc>
              <a:spcBef>
                <a:spcPts val="0"/>
              </a:spcBef>
              <a:spcAft>
                <a:spcPts val="0"/>
              </a:spcAft>
              <a:buClr>
                <a:schemeClr val="dk1"/>
              </a:buClr>
              <a:buFont typeface="Arial"/>
              <a:buNone/>
            </a:pPr>
            <a:r>
              <a:t/>
            </a:r>
            <a:endParaRPr i="1" sz="24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8" name="Shape 68"/>
        <p:cNvGrpSpPr/>
        <p:nvPr/>
      </p:nvGrpSpPr>
      <p:grpSpPr>
        <a:xfrm>
          <a:off x="0" y="0"/>
          <a:ext cx="0" cy="0"/>
          <a:chOff x="0" y="0"/>
          <a:chExt cx="0" cy="0"/>
        </a:xfrm>
      </p:grpSpPr>
      <p:pic>
        <p:nvPicPr>
          <p:cNvPr id="69" name="Google Shape;69;p16"/>
          <p:cNvPicPr preferRelativeResize="0"/>
          <p:nvPr/>
        </p:nvPicPr>
        <p:blipFill rotWithShape="1">
          <a:blip r:embed="rId3">
            <a:alphaModFix amt="30000"/>
          </a:blip>
          <a:srcRect b="485" l="0" r="0" t="475"/>
          <a:stretch/>
        </p:blipFill>
        <p:spPr>
          <a:xfrm>
            <a:off x="0" y="6111"/>
            <a:ext cx="9144001" cy="5131278"/>
          </a:xfrm>
          <a:prstGeom prst="rect">
            <a:avLst/>
          </a:prstGeom>
          <a:noFill/>
          <a:ln>
            <a:noFill/>
          </a:ln>
        </p:spPr>
      </p:pic>
      <p:sp>
        <p:nvSpPr>
          <p:cNvPr id="70" name="Google Shape;70;p16"/>
          <p:cNvSpPr txBox="1"/>
          <p:nvPr>
            <p:ph idx="4294967295" type="body"/>
          </p:nvPr>
        </p:nvSpPr>
        <p:spPr>
          <a:xfrm>
            <a:off x="1885450" y="964075"/>
            <a:ext cx="6571200" cy="37509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Font typeface="Arial"/>
              <a:buNone/>
            </a:pPr>
            <a:r>
              <a:rPr b="1" lang="en-GB" sz="2800">
                <a:solidFill>
                  <a:srgbClr val="000000"/>
                </a:solidFill>
              </a:rPr>
              <a:t>Wie?</a:t>
            </a:r>
            <a:endParaRPr b="1" sz="2800">
              <a:solidFill>
                <a:srgbClr val="000000"/>
              </a:solidFill>
            </a:endParaRPr>
          </a:p>
          <a:p>
            <a:pPr indent="-342900" lvl="0" marL="457200" rtl="0" algn="l">
              <a:spcBef>
                <a:spcPts val="1200"/>
              </a:spcBef>
              <a:spcAft>
                <a:spcPts val="0"/>
              </a:spcAft>
              <a:buClr>
                <a:schemeClr val="dk1"/>
              </a:buClr>
              <a:buSzPts val="1800"/>
              <a:buChar char="-"/>
            </a:pPr>
            <a:r>
              <a:rPr lang="en-GB">
                <a:solidFill>
                  <a:schemeClr val="dk1"/>
                </a:solidFill>
              </a:rPr>
              <a:t>Dezentralisierung: Zurück ins Quartier? </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Halböffentliche Mini Containers bieten vielleicht mehr Kontrolle? </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Hotline bei Funktionsstörungen oder bei Littering? </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Meldung über Füllstand, evtl. via IoT-Sensoren? </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Geschichten und Infos vor Ort für Kinder und Erwachsene zu Themen wie Kreislaufwirtschaft, Umweltbewusstsein und Bastelanleitungen für Upcycling. </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Entsorgung als Erlebnis gestalten?</a:t>
            </a:r>
            <a:endParaRPr i="1">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4" name="Shape 74"/>
        <p:cNvGrpSpPr/>
        <p:nvPr/>
      </p:nvGrpSpPr>
      <p:grpSpPr>
        <a:xfrm>
          <a:off x="0" y="0"/>
          <a:ext cx="0" cy="0"/>
          <a:chOff x="0" y="0"/>
          <a:chExt cx="0" cy="0"/>
        </a:xfrm>
      </p:grpSpPr>
      <p:pic>
        <p:nvPicPr>
          <p:cNvPr id="75" name="Google Shape;75;p17"/>
          <p:cNvPicPr preferRelativeResize="0"/>
          <p:nvPr/>
        </p:nvPicPr>
        <p:blipFill rotWithShape="1">
          <a:blip r:embed="rId3">
            <a:alphaModFix amt="30000"/>
          </a:blip>
          <a:srcRect b="485" l="0" r="0" t="475"/>
          <a:stretch/>
        </p:blipFill>
        <p:spPr>
          <a:xfrm>
            <a:off x="0" y="6111"/>
            <a:ext cx="9144001" cy="5131278"/>
          </a:xfrm>
          <a:prstGeom prst="rect">
            <a:avLst/>
          </a:prstGeom>
          <a:noFill/>
          <a:ln>
            <a:noFill/>
          </a:ln>
        </p:spPr>
      </p:pic>
      <p:sp>
        <p:nvSpPr>
          <p:cNvPr id="76" name="Google Shape;76;p17"/>
          <p:cNvSpPr txBox="1"/>
          <p:nvPr>
            <p:ph idx="4294967295" type="body"/>
          </p:nvPr>
        </p:nvSpPr>
        <p:spPr>
          <a:xfrm>
            <a:off x="1885450" y="583075"/>
            <a:ext cx="6571200" cy="37509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Font typeface="Arial"/>
              <a:buNone/>
            </a:pPr>
            <a:r>
              <a:rPr b="1" lang="en-GB" sz="2800">
                <a:solidFill>
                  <a:srgbClr val="000000"/>
                </a:solidFill>
              </a:rPr>
              <a:t>Ressourcen</a:t>
            </a:r>
            <a:endParaRPr b="1" sz="2800">
              <a:solidFill>
                <a:srgbClr val="000000"/>
              </a:solidFill>
            </a:endParaRPr>
          </a:p>
          <a:p>
            <a:pPr indent="0" lvl="0" marL="0" rtl="0" algn="l">
              <a:spcBef>
                <a:spcPts val="1200"/>
              </a:spcBef>
              <a:spcAft>
                <a:spcPts val="0"/>
              </a:spcAft>
              <a:buClr>
                <a:schemeClr val="dk1"/>
              </a:buClr>
              <a:buSzPts val="1100"/>
              <a:buFont typeface="Arial"/>
              <a:buNone/>
            </a:pPr>
            <a:r>
              <a:rPr lang="en-GB">
                <a:solidFill>
                  <a:schemeClr val="dk1"/>
                </a:solidFill>
              </a:rPr>
              <a:t>Allthings App oder der Züriwieneu anpassen?</a:t>
            </a:r>
            <a:endParaRPr>
              <a:solidFill>
                <a:schemeClr val="dk1"/>
              </a:solidFill>
            </a:endParaRPr>
          </a:p>
          <a:p>
            <a:pPr indent="0" lvl="0" marL="0" rtl="0" algn="l">
              <a:spcBef>
                <a:spcPts val="1200"/>
              </a:spcBef>
              <a:spcAft>
                <a:spcPts val="0"/>
              </a:spcAft>
              <a:buClr>
                <a:schemeClr val="dk1"/>
              </a:buClr>
              <a:buSzPts val="1100"/>
              <a:buFont typeface="Arial"/>
              <a:buNone/>
            </a:pPr>
            <a:r>
              <a:rPr lang="en-GB">
                <a:solidFill>
                  <a:schemeClr val="dk1"/>
                </a:solidFill>
              </a:rPr>
              <a:t>Live Track als Smart-Waste Plattform mit IoT-Füllstands-Sensoren in und QR-Codes auf Containern, </a:t>
            </a:r>
            <a:endParaRPr>
              <a:solidFill>
                <a:schemeClr val="dk1"/>
              </a:solidFill>
            </a:endParaRPr>
          </a:p>
          <a:p>
            <a:pPr indent="0" lvl="0" marL="0" rtl="0" algn="l">
              <a:spcBef>
                <a:spcPts val="1200"/>
              </a:spcBef>
              <a:spcAft>
                <a:spcPts val="0"/>
              </a:spcAft>
              <a:buClr>
                <a:schemeClr val="dk1"/>
              </a:buClr>
              <a:buSzPts val="1100"/>
              <a:buFont typeface="Arial"/>
              <a:buNone/>
            </a:pPr>
            <a:r>
              <a:rPr lang="en-GB">
                <a:solidFill>
                  <a:schemeClr val="dk1"/>
                </a:solidFill>
              </a:rPr>
              <a:t>Frei konfigurierbaren Landing-Pages für Bewohner-Anwendungen.</a:t>
            </a:r>
            <a:endParaRPr i="1" sz="2400">
              <a:solidFill>
                <a:srgbClr val="000000"/>
              </a:solidFill>
            </a:endParaRPr>
          </a:p>
          <a:p>
            <a:pPr indent="0" lvl="0" marL="0" marR="0" rtl="0" algn="l">
              <a:lnSpc>
                <a:spcPct val="100000"/>
              </a:lnSpc>
              <a:spcBef>
                <a:spcPts val="1200"/>
              </a:spcBef>
              <a:spcAft>
                <a:spcPts val="0"/>
              </a:spcAft>
              <a:buClr>
                <a:schemeClr val="dk1"/>
              </a:buClr>
              <a:buFont typeface="Arial"/>
              <a:buNone/>
            </a:pPr>
            <a:r>
              <a:rPr b="1" lang="en-GB" sz="2800">
                <a:solidFill>
                  <a:srgbClr val="000000"/>
                </a:solidFill>
              </a:rPr>
              <a:t>Next Steps</a:t>
            </a:r>
            <a:br>
              <a:rPr i="1" lang="en-GB" sz="2400">
                <a:solidFill>
                  <a:srgbClr val="000000"/>
                </a:solidFill>
              </a:rPr>
            </a:br>
            <a:r>
              <a:rPr lang="en-GB">
                <a:solidFill>
                  <a:schemeClr val="dk1"/>
                </a:solidFill>
              </a:rPr>
              <a:t>Offene Challenge</a:t>
            </a:r>
            <a:endParaRPr i="1">
              <a:solidFill>
                <a:srgbClr val="000000"/>
              </a:solidFill>
            </a:endParaRPr>
          </a:p>
          <a:p>
            <a:pPr indent="0" lvl="0" marL="0" marR="0" rtl="0" algn="l">
              <a:lnSpc>
                <a:spcPct val="100000"/>
              </a:lnSpc>
              <a:spcBef>
                <a:spcPts val="0"/>
              </a:spcBef>
              <a:spcAft>
                <a:spcPts val="0"/>
              </a:spcAft>
              <a:buClr>
                <a:schemeClr val="dk1"/>
              </a:buClr>
              <a:buFont typeface="Arial"/>
              <a:buNone/>
            </a:pPr>
            <a:r>
              <a:rPr lang="en-GB">
                <a:solidFill>
                  <a:schemeClr val="dk1"/>
                </a:solidFill>
              </a:rPr>
              <a:t>Lösungs-Konzepte</a:t>
            </a:r>
            <a:br>
              <a:rPr lang="en-GB">
                <a:solidFill>
                  <a:schemeClr val="dk1"/>
                </a:solidFill>
              </a:rPr>
            </a:br>
            <a:r>
              <a:rPr lang="en-GB">
                <a:solidFill>
                  <a:schemeClr val="dk1"/>
                </a:solidFill>
              </a:rPr>
              <a:t>Erste LoFi oder HiFi Prototypen</a:t>
            </a:r>
            <a:endParaRPr>
              <a:solidFill>
                <a:schemeClr val="dk1"/>
              </a:solidFill>
            </a:endParaRPr>
          </a:p>
          <a:p>
            <a:pPr indent="0" lvl="0" marL="0" rtl="0" algn="l">
              <a:spcBef>
                <a:spcPts val="1200"/>
              </a:spcBef>
              <a:spcAft>
                <a:spcPts val="1200"/>
              </a:spcAft>
              <a:buClr>
                <a:schemeClr val="dk1"/>
              </a:buClr>
              <a:buSzPts val="1100"/>
              <a:buFont typeface="Arial"/>
              <a:buNone/>
            </a:pPr>
            <a:r>
              <a:t/>
            </a:r>
            <a:endParaRPr i="1" sz="2400">
              <a:solidFill>
                <a:schemeClr val="dk1"/>
              </a:solidFill>
            </a:endParaRPr>
          </a:p>
        </p:txBody>
      </p:sp>
      <p:sp>
        <p:nvSpPr>
          <p:cNvPr id="77" name="Google Shape;77;p17"/>
          <p:cNvSpPr txBox="1"/>
          <p:nvPr>
            <p:ph idx="4294967295" type="body"/>
          </p:nvPr>
        </p:nvSpPr>
        <p:spPr>
          <a:xfrm>
            <a:off x="223150" y="4465675"/>
            <a:ext cx="8618400" cy="6717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Font typeface="Arial"/>
              <a:buNone/>
            </a:pPr>
            <a:r>
              <a:rPr b="1" lang="en-GB" sz="2800">
                <a:solidFill>
                  <a:srgbClr val="000000"/>
                </a:solidFill>
              </a:rPr>
              <a:t>Team: </a:t>
            </a:r>
            <a:r>
              <a:rPr lang="en-GB">
                <a:solidFill>
                  <a:schemeClr val="dk1"/>
                </a:solidFill>
              </a:rPr>
              <a:t>Eldhose Poulose</a:t>
            </a:r>
            <a:endParaRPr>
              <a:solidFill>
                <a:schemeClr val="dk1"/>
              </a:solidFill>
            </a:endParaRPr>
          </a:p>
          <a:p>
            <a:pPr indent="0" lvl="0" marL="0" rtl="0" algn="l">
              <a:spcBef>
                <a:spcPts val="1200"/>
              </a:spcBef>
              <a:spcAft>
                <a:spcPts val="1200"/>
              </a:spcAft>
              <a:buClr>
                <a:schemeClr val="dk1"/>
              </a:buClr>
              <a:buSzPts val="1100"/>
              <a:buFont typeface="Arial"/>
              <a:buNone/>
            </a:pPr>
            <a:r>
              <a:t/>
            </a:r>
            <a:endParaRPr i="1" sz="24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1" name="Shape 81"/>
        <p:cNvGrpSpPr/>
        <p:nvPr/>
      </p:nvGrpSpPr>
      <p:grpSpPr>
        <a:xfrm>
          <a:off x="0" y="0"/>
          <a:ext cx="0" cy="0"/>
          <a:chOff x="0" y="0"/>
          <a:chExt cx="0" cy="0"/>
        </a:xfrm>
      </p:grpSpPr>
      <p:pic>
        <p:nvPicPr>
          <p:cNvPr id="82" name="Google Shape;82;p18"/>
          <p:cNvPicPr preferRelativeResize="0"/>
          <p:nvPr/>
        </p:nvPicPr>
        <p:blipFill rotWithShape="1">
          <a:blip r:embed="rId3">
            <a:alphaModFix amt="30000"/>
          </a:blip>
          <a:srcRect b="485" l="0" r="0" t="475"/>
          <a:stretch/>
        </p:blipFill>
        <p:spPr>
          <a:xfrm>
            <a:off x="0" y="6111"/>
            <a:ext cx="9144001" cy="5131278"/>
          </a:xfrm>
          <a:prstGeom prst="rect">
            <a:avLst/>
          </a:prstGeom>
          <a:noFill/>
          <a:ln>
            <a:noFill/>
          </a:ln>
        </p:spPr>
      </p:pic>
      <p:sp>
        <p:nvSpPr>
          <p:cNvPr id="83" name="Google Shape;83;p18"/>
          <p:cNvSpPr txBox="1"/>
          <p:nvPr/>
        </p:nvSpPr>
        <p:spPr>
          <a:xfrm>
            <a:off x="338650" y="670450"/>
            <a:ext cx="5566800" cy="4416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rgbClr val="1155CC"/>
              </a:buClr>
              <a:buSzPts val="1800"/>
              <a:buChar char="●"/>
            </a:pPr>
            <a:r>
              <a:rPr lang="en-GB" sz="1800">
                <a:solidFill>
                  <a:srgbClr val="1155CC"/>
                </a:solidFill>
              </a:rPr>
              <a:t>A mini-Recycling station for Im Lenz </a:t>
            </a:r>
            <a:endParaRPr sz="1800">
              <a:solidFill>
                <a:srgbClr val="1155CC"/>
              </a:solidFill>
            </a:endParaRPr>
          </a:p>
          <a:p>
            <a:pPr indent="-342900" lvl="0" marL="457200" rtl="0" algn="l">
              <a:lnSpc>
                <a:spcPct val="115000"/>
              </a:lnSpc>
              <a:spcBef>
                <a:spcPts val="0"/>
              </a:spcBef>
              <a:spcAft>
                <a:spcPts val="0"/>
              </a:spcAft>
              <a:buClr>
                <a:srgbClr val="1155CC"/>
              </a:buClr>
              <a:buSzPts val="1800"/>
              <a:buChar char="●"/>
            </a:pPr>
            <a:r>
              <a:rPr lang="en-GB" sz="1800">
                <a:solidFill>
                  <a:srgbClr val="1155CC"/>
                </a:solidFill>
              </a:rPr>
              <a:t>Infrastructure</a:t>
            </a:r>
            <a:endParaRPr sz="1800">
              <a:solidFill>
                <a:srgbClr val="1155CC"/>
              </a:solidFill>
            </a:endParaRPr>
          </a:p>
          <a:p>
            <a:pPr indent="-342900" lvl="0" marL="457200" rtl="0" algn="l">
              <a:lnSpc>
                <a:spcPct val="115000"/>
              </a:lnSpc>
              <a:spcBef>
                <a:spcPts val="0"/>
              </a:spcBef>
              <a:spcAft>
                <a:spcPts val="0"/>
              </a:spcAft>
              <a:buClr>
                <a:srgbClr val="1155CC"/>
              </a:buClr>
              <a:buSzPts val="1800"/>
              <a:buChar char="●"/>
            </a:pPr>
            <a:r>
              <a:rPr lang="en-GB" sz="1800">
                <a:solidFill>
                  <a:srgbClr val="1155CC"/>
                </a:solidFill>
              </a:rPr>
              <a:t>Creation of waste disposal awareness</a:t>
            </a:r>
            <a:endParaRPr sz="1800">
              <a:solidFill>
                <a:srgbClr val="1155CC"/>
              </a:solidFill>
            </a:endParaRPr>
          </a:p>
          <a:p>
            <a:pPr indent="-342900" lvl="0" marL="457200" rtl="0" algn="l">
              <a:lnSpc>
                <a:spcPct val="115000"/>
              </a:lnSpc>
              <a:spcBef>
                <a:spcPts val="0"/>
              </a:spcBef>
              <a:spcAft>
                <a:spcPts val="0"/>
              </a:spcAft>
              <a:buClr>
                <a:srgbClr val="1155CC"/>
              </a:buClr>
              <a:buSzPts val="1800"/>
              <a:buChar char="●"/>
            </a:pPr>
            <a:r>
              <a:rPr lang="en-GB" sz="1800">
                <a:solidFill>
                  <a:srgbClr val="1155CC"/>
                </a:solidFill>
              </a:rPr>
              <a:t>Hotline for malfunctions </a:t>
            </a:r>
            <a:endParaRPr sz="1800">
              <a:solidFill>
                <a:srgbClr val="1155CC"/>
              </a:solidFill>
            </a:endParaRPr>
          </a:p>
          <a:p>
            <a:pPr indent="-342900" lvl="0" marL="457200" rtl="0" algn="l">
              <a:lnSpc>
                <a:spcPct val="115000"/>
              </a:lnSpc>
              <a:spcBef>
                <a:spcPts val="0"/>
              </a:spcBef>
              <a:spcAft>
                <a:spcPts val="0"/>
              </a:spcAft>
              <a:buClr>
                <a:srgbClr val="1155CC"/>
              </a:buClr>
              <a:buSzPts val="1800"/>
              <a:buChar char="●"/>
            </a:pPr>
            <a:r>
              <a:rPr lang="en-GB" sz="1800">
                <a:solidFill>
                  <a:srgbClr val="1155CC"/>
                </a:solidFill>
              </a:rPr>
              <a:t>Selection of containers (www.villiger.com)</a:t>
            </a:r>
            <a:endParaRPr sz="1800">
              <a:solidFill>
                <a:srgbClr val="1155CC"/>
              </a:solidFill>
            </a:endParaRPr>
          </a:p>
          <a:p>
            <a:pPr indent="-342900" lvl="0" marL="457200" rtl="0" algn="l">
              <a:lnSpc>
                <a:spcPct val="115000"/>
              </a:lnSpc>
              <a:spcBef>
                <a:spcPts val="0"/>
              </a:spcBef>
              <a:spcAft>
                <a:spcPts val="0"/>
              </a:spcAft>
              <a:buClr>
                <a:srgbClr val="1155CC"/>
              </a:buClr>
              <a:buSzPts val="1800"/>
              <a:buChar char="●"/>
            </a:pPr>
            <a:r>
              <a:rPr lang="en-GB" sz="1800">
                <a:solidFill>
                  <a:srgbClr val="1155CC"/>
                </a:solidFill>
              </a:rPr>
              <a:t>Calculate the fraction of waste that is generating/apartment and what fraction lands in local containers (req: Data)</a:t>
            </a:r>
            <a:endParaRPr sz="1800">
              <a:solidFill>
                <a:srgbClr val="1155CC"/>
              </a:solidFill>
            </a:endParaRPr>
          </a:p>
          <a:p>
            <a:pPr indent="-342900" lvl="0" marL="457200" rtl="0" algn="l">
              <a:lnSpc>
                <a:spcPct val="115000"/>
              </a:lnSpc>
              <a:spcBef>
                <a:spcPts val="0"/>
              </a:spcBef>
              <a:spcAft>
                <a:spcPts val="0"/>
              </a:spcAft>
              <a:buClr>
                <a:srgbClr val="1155CC"/>
              </a:buClr>
              <a:buSzPts val="1800"/>
              <a:buChar char="●"/>
            </a:pPr>
            <a:r>
              <a:rPr lang="en-GB" sz="1800">
                <a:solidFill>
                  <a:srgbClr val="1155CC"/>
                </a:solidFill>
              </a:rPr>
              <a:t>Who is generating more waste to the land? (req: Data)</a:t>
            </a:r>
            <a:endParaRPr sz="1800">
              <a:solidFill>
                <a:srgbClr val="1155CC"/>
              </a:solidFill>
            </a:endParaRPr>
          </a:p>
          <a:p>
            <a:pPr indent="-342900" lvl="0" marL="457200" rtl="0" algn="l">
              <a:lnSpc>
                <a:spcPct val="115000"/>
              </a:lnSpc>
              <a:spcBef>
                <a:spcPts val="0"/>
              </a:spcBef>
              <a:spcAft>
                <a:spcPts val="0"/>
              </a:spcAft>
              <a:buClr>
                <a:srgbClr val="1155CC"/>
              </a:buClr>
              <a:buSzPts val="1800"/>
              <a:buChar char="●"/>
            </a:pPr>
            <a:r>
              <a:rPr lang="en-GB" sz="1800">
                <a:solidFill>
                  <a:srgbClr val="1155CC"/>
                </a:solidFill>
              </a:rPr>
              <a:t>Data collection - Analysis - Predictions (Data from: https://www.haefeli.ch)</a:t>
            </a:r>
            <a:endParaRPr sz="1800">
              <a:solidFill>
                <a:srgbClr val="1155CC"/>
              </a:solidFill>
            </a:endParaRPr>
          </a:p>
          <a:p>
            <a:pPr indent="0" lvl="0" marL="0" rtl="0" algn="l">
              <a:spcBef>
                <a:spcPts val="1400"/>
              </a:spcBef>
              <a:spcAft>
                <a:spcPts val="0"/>
              </a:spcAft>
              <a:buNone/>
            </a:pPr>
            <a:r>
              <a:t/>
            </a:r>
            <a:endParaRPr/>
          </a:p>
        </p:txBody>
      </p:sp>
      <p:pic>
        <p:nvPicPr>
          <p:cNvPr id="84" name="Google Shape;84;p18"/>
          <p:cNvPicPr preferRelativeResize="0"/>
          <p:nvPr/>
        </p:nvPicPr>
        <p:blipFill>
          <a:blip r:embed="rId4">
            <a:alphaModFix/>
          </a:blip>
          <a:stretch>
            <a:fillRect/>
          </a:stretch>
        </p:blipFill>
        <p:spPr>
          <a:xfrm>
            <a:off x="5955600" y="134050"/>
            <a:ext cx="3117827" cy="4953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8" name="Shape 88"/>
        <p:cNvGrpSpPr/>
        <p:nvPr/>
      </p:nvGrpSpPr>
      <p:grpSpPr>
        <a:xfrm>
          <a:off x="0" y="0"/>
          <a:ext cx="0" cy="0"/>
          <a:chOff x="0" y="0"/>
          <a:chExt cx="0" cy="0"/>
        </a:xfrm>
      </p:grpSpPr>
      <p:pic>
        <p:nvPicPr>
          <p:cNvPr id="89" name="Google Shape;89;p19"/>
          <p:cNvPicPr preferRelativeResize="0"/>
          <p:nvPr/>
        </p:nvPicPr>
        <p:blipFill rotWithShape="1">
          <a:blip r:embed="rId3">
            <a:alphaModFix amt="30000"/>
          </a:blip>
          <a:srcRect b="485" l="0" r="0" t="475"/>
          <a:stretch/>
        </p:blipFill>
        <p:spPr>
          <a:xfrm>
            <a:off x="0" y="6111"/>
            <a:ext cx="9144001" cy="5131278"/>
          </a:xfrm>
          <a:prstGeom prst="rect">
            <a:avLst/>
          </a:prstGeom>
          <a:noFill/>
          <a:ln>
            <a:noFill/>
          </a:ln>
        </p:spPr>
      </p:pic>
      <p:sp>
        <p:nvSpPr>
          <p:cNvPr id="90" name="Google Shape;90;p19"/>
          <p:cNvSpPr txBox="1"/>
          <p:nvPr/>
        </p:nvSpPr>
        <p:spPr>
          <a:xfrm>
            <a:off x="211675" y="508025"/>
            <a:ext cx="29493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1155CC"/>
                </a:solidFill>
              </a:rPr>
              <a:t>Solutions/Prototypes </a:t>
            </a:r>
            <a:endParaRPr b="1" sz="1800">
              <a:solidFill>
                <a:srgbClr val="1155CC"/>
              </a:solidFill>
            </a:endParaRPr>
          </a:p>
        </p:txBody>
      </p:sp>
      <p:sp>
        <p:nvSpPr>
          <p:cNvPr id="91" name="Google Shape;91;p19"/>
          <p:cNvSpPr txBox="1"/>
          <p:nvPr/>
        </p:nvSpPr>
        <p:spPr>
          <a:xfrm>
            <a:off x="211675" y="783175"/>
            <a:ext cx="2843400" cy="4275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rgbClr val="1155CC"/>
              </a:buClr>
              <a:buSzPts val="1800"/>
              <a:buChar char="●"/>
            </a:pPr>
            <a:r>
              <a:rPr lang="en-GB" sz="1800">
                <a:solidFill>
                  <a:srgbClr val="1155CC"/>
                </a:solidFill>
              </a:rPr>
              <a:t>Activity/Goals</a:t>
            </a:r>
            <a:endParaRPr sz="1800">
              <a:solidFill>
                <a:srgbClr val="1155CC"/>
              </a:solidFill>
            </a:endParaRPr>
          </a:p>
          <a:p>
            <a:pPr indent="-342900" lvl="0" marL="457200" rtl="0" algn="l">
              <a:lnSpc>
                <a:spcPct val="115000"/>
              </a:lnSpc>
              <a:spcBef>
                <a:spcPts val="0"/>
              </a:spcBef>
              <a:spcAft>
                <a:spcPts val="0"/>
              </a:spcAft>
              <a:buClr>
                <a:srgbClr val="1155CC"/>
              </a:buClr>
              <a:buSzPts val="1800"/>
              <a:buChar char="●"/>
            </a:pPr>
            <a:r>
              <a:rPr lang="en-GB" sz="1800">
                <a:solidFill>
                  <a:srgbClr val="1155CC"/>
                </a:solidFill>
              </a:rPr>
              <a:t>Challenges/Rewards</a:t>
            </a:r>
            <a:endParaRPr sz="1800">
              <a:solidFill>
                <a:srgbClr val="1155CC"/>
              </a:solidFill>
            </a:endParaRPr>
          </a:p>
        </p:txBody>
      </p:sp>
      <p:pic>
        <p:nvPicPr>
          <p:cNvPr id="92" name="Google Shape;92;p19"/>
          <p:cNvPicPr preferRelativeResize="0"/>
          <p:nvPr/>
        </p:nvPicPr>
        <p:blipFill>
          <a:blip r:embed="rId4">
            <a:alphaModFix/>
          </a:blip>
          <a:stretch>
            <a:fillRect/>
          </a:stretch>
        </p:blipFill>
        <p:spPr>
          <a:xfrm>
            <a:off x="2977375" y="783175"/>
            <a:ext cx="6083425" cy="4205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6" name="Shape 96"/>
        <p:cNvGrpSpPr/>
        <p:nvPr/>
      </p:nvGrpSpPr>
      <p:grpSpPr>
        <a:xfrm>
          <a:off x="0" y="0"/>
          <a:ext cx="0" cy="0"/>
          <a:chOff x="0" y="0"/>
          <a:chExt cx="0" cy="0"/>
        </a:xfrm>
      </p:grpSpPr>
      <p:pic>
        <p:nvPicPr>
          <p:cNvPr id="97" name="Google Shape;97;p20"/>
          <p:cNvPicPr preferRelativeResize="0"/>
          <p:nvPr/>
        </p:nvPicPr>
        <p:blipFill rotWithShape="1">
          <a:blip r:embed="rId3">
            <a:alphaModFix amt="30000"/>
          </a:blip>
          <a:srcRect b="485" l="0" r="0" t="475"/>
          <a:stretch/>
        </p:blipFill>
        <p:spPr>
          <a:xfrm>
            <a:off x="0" y="6111"/>
            <a:ext cx="9144001" cy="5131278"/>
          </a:xfrm>
          <a:prstGeom prst="rect">
            <a:avLst/>
          </a:prstGeom>
          <a:noFill/>
          <a:ln>
            <a:noFill/>
          </a:ln>
        </p:spPr>
      </p:pic>
      <p:sp>
        <p:nvSpPr>
          <p:cNvPr id="98" name="Google Shape;98;p20"/>
          <p:cNvSpPr txBox="1"/>
          <p:nvPr/>
        </p:nvSpPr>
        <p:spPr>
          <a:xfrm>
            <a:off x="211675" y="508025"/>
            <a:ext cx="29493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1155CC"/>
                </a:solidFill>
              </a:rPr>
              <a:t>Solutions/Prototypes </a:t>
            </a:r>
            <a:endParaRPr b="1" sz="1800">
              <a:solidFill>
                <a:srgbClr val="1155CC"/>
              </a:solidFill>
            </a:endParaRPr>
          </a:p>
        </p:txBody>
      </p:sp>
      <p:sp>
        <p:nvSpPr>
          <p:cNvPr id="99" name="Google Shape;99;p20"/>
          <p:cNvSpPr txBox="1"/>
          <p:nvPr/>
        </p:nvSpPr>
        <p:spPr>
          <a:xfrm>
            <a:off x="211675" y="783175"/>
            <a:ext cx="2843400" cy="4275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rgbClr val="1155CC"/>
              </a:buClr>
              <a:buSzPts val="1800"/>
              <a:buChar char="●"/>
            </a:pPr>
            <a:r>
              <a:rPr lang="en-GB" sz="1800">
                <a:solidFill>
                  <a:srgbClr val="1155CC"/>
                </a:solidFill>
              </a:rPr>
              <a:t>Activity/Goals</a:t>
            </a:r>
            <a:endParaRPr sz="1800">
              <a:solidFill>
                <a:srgbClr val="1155CC"/>
              </a:solidFill>
            </a:endParaRPr>
          </a:p>
          <a:p>
            <a:pPr indent="-342900" lvl="0" marL="457200" rtl="0" algn="l">
              <a:lnSpc>
                <a:spcPct val="115000"/>
              </a:lnSpc>
              <a:spcBef>
                <a:spcPts val="0"/>
              </a:spcBef>
              <a:spcAft>
                <a:spcPts val="0"/>
              </a:spcAft>
              <a:buClr>
                <a:srgbClr val="1155CC"/>
              </a:buClr>
              <a:buSzPts val="1800"/>
              <a:buChar char="●"/>
            </a:pPr>
            <a:r>
              <a:rPr lang="en-GB" sz="1800">
                <a:solidFill>
                  <a:srgbClr val="1155CC"/>
                </a:solidFill>
              </a:rPr>
              <a:t>Challenges/Rewards</a:t>
            </a:r>
            <a:endParaRPr sz="1800">
              <a:solidFill>
                <a:srgbClr val="1155CC"/>
              </a:solidFill>
            </a:endParaRPr>
          </a:p>
          <a:p>
            <a:pPr indent="0" lvl="0" marL="0" rtl="0" algn="l">
              <a:lnSpc>
                <a:spcPct val="115000"/>
              </a:lnSpc>
              <a:spcBef>
                <a:spcPts val="1200"/>
              </a:spcBef>
              <a:spcAft>
                <a:spcPts val="1200"/>
              </a:spcAft>
              <a:buNone/>
            </a:pPr>
            <a:r>
              <a:t/>
            </a:r>
            <a:endParaRPr sz="1800">
              <a:solidFill>
                <a:srgbClr val="1155CC"/>
              </a:solidFill>
            </a:endParaRPr>
          </a:p>
        </p:txBody>
      </p:sp>
      <p:pic>
        <p:nvPicPr>
          <p:cNvPr id="100" name="Google Shape;100;p20"/>
          <p:cNvPicPr preferRelativeResize="0"/>
          <p:nvPr/>
        </p:nvPicPr>
        <p:blipFill>
          <a:blip r:embed="rId4">
            <a:alphaModFix/>
          </a:blip>
          <a:stretch>
            <a:fillRect/>
          </a:stretch>
        </p:blipFill>
        <p:spPr>
          <a:xfrm>
            <a:off x="3243776" y="625950"/>
            <a:ext cx="5138227" cy="43429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